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"/>
  </p:notesMasterIdLst>
  <p:sldIdLst>
    <p:sldId id="319" r:id="rId2"/>
    <p:sldId id="320" r:id="rId3"/>
    <p:sldId id="321" r:id="rId4"/>
    <p:sldId id="303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11" autoAdjust="0"/>
    <p:restoredTop sz="94660"/>
  </p:normalViewPr>
  <p:slideViewPr>
    <p:cSldViewPr snapToGrid="0">
      <p:cViewPr varScale="1">
        <p:scale>
          <a:sx n="82" d="100"/>
          <a:sy n="82" d="100"/>
        </p:scale>
        <p:origin x="50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3472D6-366D-40F8-A913-603C78194C2C}" type="datetimeFigureOut">
              <a:rPr lang="en-US" smtClean="0"/>
              <a:t>11/8/2022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3D267B-EFB5-4250-9C6B-EE524862FC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5351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FAB078-1F51-4717-95DD-01FA7AD39124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83017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8EBE6-8447-C4C8-BD88-7F99A7D175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54E5DF-DD87-6D68-D23A-686379DFD0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D8515F-9916-4DC0-7F5C-8389687153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8F8A8-0461-4729-9E78-AD93B01A5F4B}" type="datetimeFigureOut">
              <a:rPr lang="en-US" smtClean="0"/>
              <a:t>11/8/2022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70CA77-6E64-09F7-7C61-395505B02C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FDDAFE-97E6-657C-CFAC-F7050CFA3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8929CA-5B81-466D-9833-F27151839A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9203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567A4E-2E49-081D-1A52-3C58A8827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BA46A02-1EAD-B558-0E65-93ECE805A7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77A01A-FE5B-7120-E4F6-9B78801B0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8F8A8-0461-4729-9E78-AD93B01A5F4B}" type="datetimeFigureOut">
              <a:rPr lang="en-US" smtClean="0"/>
              <a:t>11/8/2022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769B3C-6BA9-6858-2B56-AE69CCC9BC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C93B9F-8AC9-C91A-7237-9924424D3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8929CA-5B81-466D-9833-F27151839A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983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451E53F-81ED-E929-F55D-3E5995A51DC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5876488-F7E0-834F-9BA8-0DEEBBF491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C864AA-3613-4567-E587-FA184EA91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8F8A8-0461-4729-9E78-AD93B01A5F4B}" type="datetimeFigureOut">
              <a:rPr lang="en-US" smtClean="0"/>
              <a:t>11/8/2022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4419EB-4258-BADD-B8CA-86880E6F0F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79902F-DFDC-8843-A686-D03F5D8399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8929CA-5B81-466D-9833-F27151839A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946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93EC1D-0ECE-7852-3A3A-559B94CD6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225653-74AA-78F0-99A5-1759DA44C3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24FD23-91A3-D189-17FF-0A29852B6F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8F8A8-0461-4729-9E78-AD93B01A5F4B}" type="datetimeFigureOut">
              <a:rPr lang="en-US" smtClean="0"/>
              <a:t>11/8/2022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70ECC-4CC9-6679-2558-69700F6A80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AEC641-C34E-513D-2EF5-987A7561F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8929CA-5B81-466D-9833-F27151839A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0330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2E1094-D22F-6268-31A7-2B5711E9E6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5123B2-26F3-994B-5DAF-E9C0682715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45A519-E571-B53D-C67E-5975D79021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8F8A8-0461-4729-9E78-AD93B01A5F4B}" type="datetimeFigureOut">
              <a:rPr lang="en-US" smtClean="0"/>
              <a:t>11/8/2022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CF8F4F-72F4-0D0A-045A-12F232E0D0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FB52BC-2677-5E25-6677-7948E8285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8929CA-5B81-466D-9833-F27151839A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4015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BD28A-47A8-C5E7-EA60-FE39F200C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3D3292-42FF-5F2A-0108-BC078FCB9A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3F52F1-1952-7AA1-3C63-3121454AF9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05591C-233C-ADA9-C434-97A3205E76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8F8A8-0461-4729-9E78-AD93B01A5F4B}" type="datetimeFigureOut">
              <a:rPr lang="en-US" smtClean="0"/>
              <a:t>11/8/2022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419A39-A812-9D9B-4695-FDCD8589FD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95365A-6DB5-99B2-61E6-F66D45DC9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8929CA-5B81-466D-9833-F27151839A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9343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2E18A4-F3BF-508D-78AB-1A2493F3C0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DFAA1A-15FB-7BB0-DDCB-CF3A7921C8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D4B34E-3E07-70A4-BABB-D86439518F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462D32C-E949-D802-84BC-4B1BB4FA79D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F5752C9-CC21-973E-9654-CBC134A9DDA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F31773C-930C-BCB6-A1A8-7767A15026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8F8A8-0461-4729-9E78-AD93B01A5F4B}" type="datetimeFigureOut">
              <a:rPr lang="en-US" smtClean="0"/>
              <a:t>11/8/2022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1409D93-BE93-D061-5D4B-C9204EF636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999D4A9-DB66-0B57-7476-070DE3B3E5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8929CA-5B81-466D-9833-F27151839A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8494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E44004-55B3-D2B4-2B02-9DD75D060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056D0E-3601-2C68-A203-55C5E04D07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8F8A8-0461-4729-9E78-AD93B01A5F4B}" type="datetimeFigureOut">
              <a:rPr lang="en-US" smtClean="0"/>
              <a:t>11/8/2022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3BA55C-D35F-0BB0-F4A9-4F34A25A7F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2DF172-2BD8-9A31-77C0-D6A0F7F9A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8929CA-5B81-466D-9833-F27151839A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422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6E71C8D-5125-1C92-8F34-405D89AD1D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8F8A8-0461-4729-9E78-AD93B01A5F4B}" type="datetimeFigureOut">
              <a:rPr lang="en-US" smtClean="0"/>
              <a:t>11/8/2022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6911D91-1731-F951-0F5C-94B7128C0D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908402-48D5-B60A-7E53-25242A6C8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8929CA-5B81-466D-9833-F27151839A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314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DE81D9-556A-307D-7968-87C1525727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D93D6B-5990-32C7-F0D4-D6E6C46D97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699694-FFA1-D80B-5A02-BB939C3058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70B1FD-3437-40A6-8C68-58A827FF9C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8F8A8-0461-4729-9E78-AD93B01A5F4B}" type="datetimeFigureOut">
              <a:rPr lang="en-US" smtClean="0"/>
              <a:t>11/8/2022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710DB1-5FD4-8EF2-F0B2-F0A3892D9F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24BF28-C2DD-0003-0323-C01F69724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8929CA-5B81-466D-9833-F27151839A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6084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FDC031-7A77-F2AA-6C7A-2103254935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2462628-1B05-B6E5-A84C-BFA6DC3B02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2485E5-96C7-D0AA-C2D5-C06F941D35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9987EA-E2F8-983A-A47F-2A27DF7636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8F8A8-0461-4729-9E78-AD93B01A5F4B}" type="datetimeFigureOut">
              <a:rPr lang="en-US" smtClean="0"/>
              <a:t>11/8/2022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D8C0B4-DFEA-B074-EACF-EF7CC02601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1FDFD3-1010-07A6-6DA5-D0A2528302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8929CA-5B81-466D-9833-F27151839A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0103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A385CDE-B5DD-51FD-9052-84B150DB65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A0669A-6AAF-B8A0-5F7F-BE99A6BBA2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7DFC0A-0A44-6E6C-1F96-16B07DC440E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18F8A8-0461-4729-9E78-AD93B01A5F4B}" type="datetimeFigureOut">
              <a:rPr lang="en-US" smtClean="0"/>
              <a:t>11/8/2022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28FD6C-A171-2E0D-5789-2E8641DAB1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877038-AD4E-B44C-DD05-592A4E0C61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8929CA-5B81-466D-9833-F27151839A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6700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44431" y="431800"/>
            <a:ext cx="7599569" cy="562547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8467">
              <a:lnSpc>
                <a:spcPct val="100000"/>
              </a:lnSpc>
              <a:spcBef>
                <a:spcPts val="67"/>
              </a:spcBef>
            </a:pPr>
            <a:r>
              <a:rPr lang="en-US" sz="3600" b="1" dirty="0">
                <a:solidFill>
                  <a:schemeClr val="bg2">
                    <a:lumMod val="25000"/>
                  </a:schemeClr>
                </a:solidFill>
              </a:rPr>
              <a:t>Data Processes Applied/Epic (cont.)</a:t>
            </a:r>
            <a:endParaRPr sz="3600" b="1" dirty="0"/>
          </a:p>
        </p:txBody>
      </p:sp>
      <p:grpSp>
        <p:nvGrpSpPr>
          <p:cNvPr id="3" name="object 3"/>
          <p:cNvGrpSpPr/>
          <p:nvPr/>
        </p:nvGrpSpPr>
        <p:grpSpPr>
          <a:xfrm>
            <a:off x="0" y="1"/>
            <a:ext cx="734060" cy="6858000"/>
            <a:chOff x="0" y="1"/>
            <a:chExt cx="1101090" cy="10287000"/>
          </a:xfrm>
        </p:grpSpPr>
        <p:sp>
          <p:nvSpPr>
            <p:cNvPr id="4" name="object 4"/>
            <p:cNvSpPr/>
            <p:nvPr/>
          </p:nvSpPr>
          <p:spPr>
            <a:xfrm>
              <a:off x="0" y="3"/>
              <a:ext cx="958215" cy="10287000"/>
            </a:xfrm>
            <a:custGeom>
              <a:avLst/>
              <a:gdLst/>
              <a:ahLst/>
              <a:cxnLst/>
              <a:rect l="l" t="t" r="r" b="b"/>
              <a:pathLst>
                <a:path w="958215" h="10287000">
                  <a:moveTo>
                    <a:pt x="0" y="10286999"/>
                  </a:moveTo>
                  <a:lnTo>
                    <a:pt x="957695" y="10286999"/>
                  </a:lnTo>
                  <a:lnTo>
                    <a:pt x="957695" y="0"/>
                  </a:lnTo>
                  <a:lnTo>
                    <a:pt x="0" y="0"/>
                  </a:lnTo>
                  <a:lnTo>
                    <a:pt x="0" y="10286999"/>
                  </a:lnTo>
                  <a:close/>
                </a:path>
              </a:pathLst>
            </a:custGeom>
            <a:solidFill>
              <a:srgbClr val="575756"/>
            </a:solidFill>
          </p:spPr>
          <p:txBody>
            <a:bodyPr wrap="square" lIns="0" tIns="0" rIns="0" bIns="0" rtlCol="0"/>
            <a:lstStyle/>
            <a:p>
              <a:endParaRPr sz="1200" dirty="0"/>
            </a:p>
          </p:txBody>
        </p:sp>
        <p:sp>
          <p:nvSpPr>
            <p:cNvPr id="5" name="object 5"/>
            <p:cNvSpPr/>
            <p:nvPr/>
          </p:nvSpPr>
          <p:spPr>
            <a:xfrm>
              <a:off x="957695" y="1"/>
              <a:ext cx="142875" cy="10287000"/>
            </a:xfrm>
            <a:custGeom>
              <a:avLst/>
              <a:gdLst/>
              <a:ahLst/>
              <a:cxnLst/>
              <a:rect l="l" t="t" r="r" b="b"/>
              <a:pathLst>
                <a:path w="142875" h="10287000">
                  <a:moveTo>
                    <a:pt x="0" y="0"/>
                  </a:moveTo>
                  <a:lnTo>
                    <a:pt x="142874" y="0"/>
                  </a:lnTo>
                  <a:lnTo>
                    <a:pt x="142874" y="10286996"/>
                  </a:lnTo>
                  <a:lnTo>
                    <a:pt x="0" y="102869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E9D41"/>
            </a:solidFill>
          </p:spPr>
          <p:txBody>
            <a:bodyPr wrap="square" lIns="0" tIns="0" rIns="0" bIns="0" rtlCol="0"/>
            <a:lstStyle/>
            <a:p>
              <a:endParaRPr sz="1200" dirty="0"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270932" y="2011349"/>
            <a:ext cx="130036" cy="2835487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8467">
              <a:lnSpc>
                <a:spcPts val="1017"/>
              </a:lnSpc>
            </a:pPr>
            <a:r>
              <a:rPr sz="1000" spc="43" dirty="0">
                <a:solidFill>
                  <a:srgbClr val="FFFFFF"/>
                </a:solidFill>
                <a:latin typeface="Calibri"/>
                <a:cs typeface="Calibri"/>
              </a:rPr>
              <a:t>Heffernan</a:t>
            </a:r>
            <a:r>
              <a:rPr sz="1000" spc="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43" dirty="0">
                <a:solidFill>
                  <a:srgbClr val="FFFFFF"/>
                </a:solidFill>
                <a:latin typeface="Calibri"/>
                <a:cs typeface="Calibri"/>
              </a:rPr>
              <a:t>Insurance</a:t>
            </a:r>
            <a:r>
              <a:rPr sz="1000" spc="103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40" dirty="0">
                <a:solidFill>
                  <a:srgbClr val="FFFFFF"/>
                </a:solidFill>
                <a:latin typeface="Calibri"/>
                <a:cs typeface="Calibri"/>
              </a:rPr>
              <a:t>Brokers</a:t>
            </a:r>
            <a:r>
              <a:rPr sz="1000" spc="103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|</a:t>
            </a:r>
            <a:r>
              <a:rPr sz="1000" spc="103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40" dirty="0">
                <a:solidFill>
                  <a:srgbClr val="FFFFFF"/>
                </a:solidFill>
                <a:latin typeface="Calibri"/>
                <a:cs typeface="Calibri"/>
              </a:rPr>
              <a:t>License</a:t>
            </a:r>
            <a:r>
              <a:rPr sz="1000" spc="103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43" dirty="0">
                <a:solidFill>
                  <a:srgbClr val="FFFFFF"/>
                </a:solidFill>
                <a:latin typeface="Calibri"/>
                <a:cs typeface="Calibri"/>
              </a:rPr>
              <a:t>#0564249</a:t>
            </a:r>
            <a:endParaRPr sz="1000" dirty="0">
              <a:latin typeface="Calibri"/>
              <a:cs typeface="Calibri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9600" y="6172200"/>
            <a:ext cx="1078994" cy="35416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DCF200A-522F-4CC4-BA9C-B9A80DE5C8CE}"/>
              </a:ext>
            </a:extLst>
          </p:cNvPr>
          <p:cNvSpPr txBox="1"/>
          <p:nvPr/>
        </p:nvSpPr>
        <p:spPr>
          <a:xfrm>
            <a:off x="1544431" y="994348"/>
            <a:ext cx="80059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Where we’ve been.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5F63278-3F7E-2824-6811-0E55CC2C7F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1258313"/>
            <a:ext cx="9187353" cy="516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7515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44431" y="431800"/>
            <a:ext cx="7599569" cy="562547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8467">
              <a:lnSpc>
                <a:spcPct val="100000"/>
              </a:lnSpc>
              <a:spcBef>
                <a:spcPts val="67"/>
              </a:spcBef>
            </a:pPr>
            <a:r>
              <a:rPr lang="en-US" sz="3600" b="1" dirty="0">
                <a:solidFill>
                  <a:schemeClr val="bg2">
                    <a:lumMod val="25000"/>
                  </a:schemeClr>
                </a:solidFill>
              </a:rPr>
              <a:t>Data Processes Applied/Epic (cont.)</a:t>
            </a:r>
            <a:endParaRPr sz="3600" b="1" dirty="0"/>
          </a:p>
        </p:txBody>
      </p:sp>
      <p:grpSp>
        <p:nvGrpSpPr>
          <p:cNvPr id="3" name="object 3"/>
          <p:cNvGrpSpPr/>
          <p:nvPr/>
        </p:nvGrpSpPr>
        <p:grpSpPr>
          <a:xfrm>
            <a:off x="0" y="1"/>
            <a:ext cx="734060" cy="6858000"/>
            <a:chOff x="0" y="1"/>
            <a:chExt cx="1101090" cy="10287000"/>
          </a:xfrm>
        </p:grpSpPr>
        <p:sp>
          <p:nvSpPr>
            <p:cNvPr id="4" name="object 4"/>
            <p:cNvSpPr/>
            <p:nvPr/>
          </p:nvSpPr>
          <p:spPr>
            <a:xfrm>
              <a:off x="0" y="3"/>
              <a:ext cx="958215" cy="10287000"/>
            </a:xfrm>
            <a:custGeom>
              <a:avLst/>
              <a:gdLst/>
              <a:ahLst/>
              <a:cxnLst/>
              <a:rect l="l" t="t" r="r" b="b"/>
              <a:pathLst>
                <a:path w="958215" h="10287000">
                  <a:moveTo>
                    <a:pt x="0" y="10286999"/>
                  </a:moveTo>
                  <a:lnTo>
                    <a:pt x="957695" y="10286999"/>
                  </a:lnTo>
                  <a:lnTo>
                    <a:pt x="957695" y="0"/>
                  </a:lnTo>
                  <a:lnTo>
                    <a:pt x="0" y="0"/>
                  </a:lnTo>
                  <a:lnTo>
                    <a:pt x="0" y="10286999"/>
                  </a:lnTo>
                  <a:close/>
                </a:path>
              </a:pathLst>
            </a:custGeom>
            <a:solidFill>
              <a:srgbClr val="575756"/>
            </a:solidFill>
          </p:spPr>
          <p:txBody>
            <a:bodyPr wrap="square" lIns="0" tIns="0" rIns="0" bIns="0" rtlCol="0"/>
            <a:lstStyle/>
            <a:p>
              <a:endParaRPr sz="1200" dirty="0"/>
            </a:p>
          </p:txBody>
        </p:sp>
        <p:sp>
          <p:nvSpPr>
            <p:cNvPr id="5" name="object 5"/>
            <p:cNvSpPr/>
            <p:nvPr/>
          </p:nvSpPr>
          <p:spPr>
            <a:xfrm>
              <a:off x="957695" y="1"/>
              <a:ext cx="142875" cy="10287000"/>
            </a:xfrm>
            <a:custGeom>
              <a:avLst/>
              <a:gdLst/>
              <a:ahLst/>
              <a:cxnLst/>
              <a:rect l="l" t="t" r="r" b="b"/>
              <a:pathLst>
                <a:path w="142875" h="10287000">
                  <a:moveTo>
                    <a:pt x="0" y="0"/>
                  </a:moveTo>
                  <a:lnTo>
                    <a:pt x="142874" y="0"/>
                  </a:lnTo>
                  <a:lnTo>
                    <a:pt x="142874" y="10286996"/>
                  </a:lnTo>
                  <a:lnTo>
                    <a:pt x="0" y="102869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E9D41"/>
            </a:solidFill>
          </p:spPr>
          <p:txBody>
            <a:bodyPr wrap="square" lIns="0" tIns="0" rIns="0" bIns="0" rtlCol="0"/>
            <a:lstStyle/>
            <a:p>
              <a:endParaRPr sz="1200" dirty="0"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270932" y="2011349"/>
            <a:ext cx="130036" cy="2835487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8467">
              <a:lnSpc>
                <a:spcPts val="1017"/>
              </a:lnSpc>
            </a:pPr>
            <a:r>
              <a:rPr sz="1000" spc="43" dirty="0">
                <a:solidFill>
                  <a:srgbClr val="FFFFFF"/>
                </a:solidFill>
                <a:latin typeface="Calibri"/>
                <a:cs typeface="Calibri"/>
              </a:rPr>
              <a:t>Heffernan</a:t>
            </a:r>
            <a:r>
              <a:rPr sz="1000" spc="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43" dirty="0">
                <a:solidFill>
                  <a:srgbClr val="FFFFFF"/>
                </a:solidFill>
                <a:latin typeface="Calibri"/>
                <a:cs typeface="Calibri"/>
              </a:rPr>
              <a:t>Insurance</a:t>
            </a:r>
            <a:r>
              <a:rPr sz="1000" spc="103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40" dirty="0">
                <a:solidFill>
                  <a:srgbClr val="FFFFFF"/>
                </a:solidFill>
                <a:latin typeface="Calibri"/>
                <a:cs typeface="Calibri"/>
              </a:rPr>
              <a:t>Brokers</a:t>
            </a:r>
            <a:r>
              <a:rPr sz="1000" spc="103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|</a:t>
            </a:r>
            <a:r>
              <a:rPr sz="1000" spc="103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40" dirty="0">
                <a:solidFill>
                  <a:srgbClr val="FFFFFF"/>
                </a:solidFill>
                <a:latin typeface="Calibri"/>
                <a:cs typeface="Calibri"/>
              </a:rPr>
              <a:t>License</a:t>
            </a:r>
            <a:r>
              <a:rPr sz="1000" spc="103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43" dirty="0">
                <a:solidFill>
                  <a:srgbClr val="FFFFFF"/>
                </a:solidFill>
                <a:latin typeface="Calibri"/>
                <a:cs typeface="Calibri"/>
              </a:rPr>
              <a:t>#0564249</a:t>
            </a:r>
            <a:endParaRPr sz="1000" dirty="0">
              <a:latin typeface="Calibri"/>
              <a:cs typeface="Calibri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9600" y="6172200"/>
            <a:ext cx="1078994" cy="35416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DCF200A-522F-4CC4-BA9C-B9A80DE5C8CE}"/>
              </a:ext>
            </a:extLst>
          </p:cNvPr>
          <p:cNvSpPr txBox="1"/>
          <p:nvPr/>
        </p:nvSpPr>
        <p:spPr>
          <a:xfrm>
            <a:off x="1544431" y="994348"/>
            <a:ext cx="80059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Where we are.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20D74B2-46E8-515D-D5FA-385C602196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1240569"/>
            <a:ext cx="9218900" cy="5185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8847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44431" y="431800"/>
            <a:ext cx="7599569" cy="562547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8467">
              <a:lnSpc>
                <a:spcPct val="100000"/>
              </a:lnSpc>
              <a:spcBef>
                <a:spcPts val="67"/>
              </a:spcBef>
            </a:pPr>
            <a:r>
              <a:rPr lang="en-US" sz="3600" b="1" dirty="0">
                <a:solidFill>
                  <a:schemeClr val="bg2">
                    <a:lumMod val="25000"/>
                  </a:schemeClr>
                </a:solidFill>
              </a:rPr>
              <a:t>Data Processes Applied/Epic (cont.)</a:t>
            </a:r>
            <a:endParaRPr sz="3600" b="1" dirty="0"/>
          </a:p>
        </p:txBody>
      </p:sp>
      <p:grpSp>
        <p:nvGrpSpPr>
          <p:cNvPr id="3" name="object 3"/>
          <p:cNvGrpSpPr/>
          <p:nvPr/>
        </p:nvGrpSpPr>
        <p:grpSpPr>
          <a:xfrm>
            <a:off x="0" y="1"/>
            <a:ext cx="734060" cy="6858000"/>
            <a:chOff x="0" y="1"/>
            <a:chExt cx="1101090" cy="10287000"/>
          </a:xfrm>
        </p:grpSpPr>
        <p:sp>
          <p:nvSpPr>
            <p:cNvPr id="4" name="object 4"/>
            <p:cNvSpPr/>
            <p:nvPr/>
          </p:nvSpPr>
          <p:spPr>
            <a:xfrm>
              <a:off x="0" y="3"/>
              <a:ext cx="958215" cy="10287000"/>
            </a:xfrm>
            <a:custGeom>
              <a:avLst/>
              <a:gdLst/>
              <a:ahLst/>
              <a:cxnLst/>
              <a:rect l="l" t="t" r="r" b="b"/>
              <a:pathLst>
                <a:path w="958215" h="10287000">
                  <a:moveTo>
                    <a:pt x="0" y="10286999"/>
                  </a:moveTo>
                  <a:lnTo>
                    <a:pt x="957695" y="10286999"/>
                  </a:lnTo>
                  <a:lnTo>
                    <a:pt x="957695" y="0"/>
                  </a:lnTo>
                  <a:lnTo>
                    <a:pt x="0" y="0"/>
                  </a:lnTo>
                  <a:lnTo>
                    <a:pt x="0" y="10286999"/>
                  </a:lnTo>
                  <a:close/>
                </a:path>
              </a:pathLst>
            </a:custGeom>
            <a:solidFill>
              <a:srgbClr val="575756"/>
            </a:solidFill>
          </p:spPr>
          <p:txBody>
            <a:bodyPr wrap="square" lIns="0" tIns="0" rIns="0" bIns="0" rtlCol="0"/>
            <a:lstStyle/>
            <a:p>
              <a:endParaRPr sz="1200" dirty="0"/>
            </a:p>
          </p:txBody>
        </p:sp>
        <p:sp>
          <p:nvSpPr>
            <p:cNvPr id="5" name="object 5"/>
            <p:cNvSpPr/>
            <p:nvPr/>
          </p:nvSpPr>
          <p:spPr>
            <a:xfrm>
              <a:off x="957695" y="1"/>
              <a:ext cx="142875" cy="10287000"/>
            </a:xfrm>
            <a:custGeom>
              <a:avLst/>
              <a:gdLst/>
              <a:ahLst/>
              <a:cxnLst/>
              <a:rect l="l" t="t" r="r" b="b"/>
              <a:pathLst>
                <a:path w="142875" h="10287000">
                  <a:moveTo>
                    <a:pt x="0" y="0"/>
                  </a:moveTo>
                  <a:lnTo>
                    <a:pt x="142874" y="0"/>
                  </a:lnTo>
                  <a:lnTo>
                    <a:pt x="142874" y="10286996"/>
                  </a:lnTo>
                  <a:lnTo>
                    <a:pt x="0" y="102869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E9D41"/>
            </a:solidFill>
          </p:spPr>
          <p:txBody>
            <a:bodyPr wrap="square" lIns="0" tIns="0" rIns="0" bIns="0" rtlCol="0"/>
            <a:lstStyle/>
            <a:p>
              <a:endParaRPr sz="1200" dirty="0"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270932" y="2011349"/>
            <a:ext cx="130036" cy="2835487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8467">
              <a:lnSpc>
                <a:spcPts val="1017"/>
              </a:lnSpc>
            </a:pPr>
            <a:r>
              <a:rPr sz="1000" spc="43" dirty="0">
                <a:solidFill>
                  <a:srgbClr val="FFFFFF"/>
                </a:solidFill>
                <a:latin typeface="Calibri"/>
                <a:cs typeface="Calibri"/>
              </a:rPr>
              <a:t>Heffernan</a:t>
            </a:r>
            <a:r>
              <a:rPr sz="1000" spc="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43" dirty="0">
                <a:solidFill>
                  <a:srgbClr val="FFFFFF"/>
                </a:solidFill>
                <a:latin typeface="Calibri"/>
                <a:cs typeface="Calibri"/>
              </a:rPr>
              <a:t>Insurance</a:t>
            </a:r>
            <a:r>
              <a:rPr sz="1000" spc="103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40" dirty="0">
                <a:solidFill>
                  <a:srgbClr val="FFFFFF"/>
                </a:solidFill>
                <a:latin typeface="Calibri"/>
                <a:cs typeface="Calibri"/>
              </a:rPr>
              <a:t>Brokers</a:t>
            </a:r>
            <a:r>
              <a:rPr sz="1000" spc="103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|</a:t>
            </a:r>
            <a:r>
              <a:rPr sz="1000" spc="103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40" dirty="0">
                <a:solidFill>
                  <a:srgbClr val="FFFFFF"/>
                </a:solidFill>
                <a:latin typeface="Calibri"/>
                <a:cs typeface="Calibri"/>
              </a:rPr>
              <a:t>License</a:t>
            </a:r>
            <a:r>
              <a:rPr sz="1000" spc="103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43" dirty="0">
                <a:solidFill>
                  <a:srgbClr val="FFFFFF"/>
                </a:solidFill>
                <a:latin typeface="Calibri"/>
                <a:cs typeface="Calibri"/>
              </a:rPr>
              <a:t>#0564249</a:t>
            </a:r>
            <a:endParaRPr sz="1000" dirty="0">
              <a:latin typeface="Calibri"/>
              <a:cs typeface="Calibri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9600" y="6172200"/>
            <a:ext cx="1078994" cy="35416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DCF200A-522F-4CC4-BA9C-B9A80DE5C8CE}"/>
              </a:ext>
            </a:extLst>
          </p:cNvPr>
          <p:cNvSpPr txBox="1"/>
          <p:nvPr/>
        </p:nvSpPr>
        <p:spPr>
          <a:xfrm>
            <a:off x="1544431" y="994348"/>
            <a:ext cx="80059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Where we’re going.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D157211-C561-168D-4242-ED79B38648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9330" y="1298409"/>
            <a:ext cx="9294146" cy="5227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3627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36497" y="2088"/>
            <a:ext cx="11458363" cy="6858000"/>
          </a:xfrm>
          <a:custGeom>
            <a:avLst/>
            <a:gdLst/>
            <a:ahLst/>
            <a:cxnLst/>
            <a:rect l="l" t="t" r="r" b="b"/>
            <a:pathLst>
              <a:path w="17187545" h="10287000">
                <a:moveTo>
                  <a:pt x="0" y="10286999"/>
                </a:moveTo>
                <a:lnTo>
                  <a:pt x="17187427" y="10286999"/>
                </a:lnTo>
                <a:lnTo>
                  <a:pt x="17187427" y="0"/>
                </a:lnTo>
                <a:lnTo>
                  <a:pt x="0" y="0"/>
                </a:lnTo>
                <a:lnTo>
                  <a:pt x="0" y="10286999"/>
                </a:lnTo>
                <a:close/>
              </a:path>
            </a:pathLst>
          </a:custGeom>
          <a:solidFill>
            <a:srgbClr val="575756"/>
          </a:solidFill>
        </p:spPr>
        <p:txBody>
          <a:bodyPr wrap="square" lIns="0" tIns="0" rIns="0" bIns="0" rtlCol="0"/>
          <a:lstStyle/>
          <a:p>
            <a:endParaRPr sz="1200" dirty="0"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638810" cy="6858000"/>
          </a:xfrm>
          <a:custGeom>
            <a:avLst/>
            <a:gdLst/>
            <a:ahLst/>
            <a:cxnLst/>
            <a:rect l="l" t="t" r="r" b="b"/>
            <a:pathLst>
              <a:path w="958215" h="10287000">
                <a:moveTo>
                  <a:pt x="0" y="10286999"/>
                </a:moveTo>
                <a:lnTo>
                  <a:pt x="957695" y="10286999"/>
                </a:lnTo>
                <a:lnTo>
                  <a:pt x="957695" y="0"/>
                </a:lnTo>
                <a:lnTo>
                  <a:pt x="0" y="0"/>
                </a:lnTo>
                <a:lnTo>
                  <a:pt x="0" y="10286999"/>
                </a:lnTo>
                <a:close/>
              </a:path>
            </a:pathLst>
          </a:custGeom>
          <a:solidFill>
            <a:srgbClr val="575756"/>
          </a:solidFill>
        </p:spPr>
        <p:txBody>
          <a:bodyPr wrap="square" lIns="0" tIns="0" rIns="0" bIns="0" rtlCol="0"/>
          <a:lstStyle/>
          <a:p>
            <a:endParaRPr sz="1200" dirty="0"/>
          </a:p>
        </p:txBody>
      </p:sp>
      <p:sp>
        <p:nvSpPr>
          <p:cNvPr id="20" name="object 20"/>
          <p:cNvSpPr txBox="1"/>
          <p:nvPr/>
        </p:nvSpPr>
        <p:spPr>
          <a:xfrm>
            <a:off x="1277274" y="1295400"/>
            <a:ext cx="10886906" cy="3820684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>
              <a:spcBef>
                <a:spcPts val="17"/>
              </a:spcBef>
            </a:pPr>
            <a:endParaRPr sz="1867" dirty="0">
              <a:latin typeface="Calibri"/>
              <a:cs typeface="Calibri"/>
            </a:endParaRPr>
          </a:p>
          <a:p>
            <a:pPr marL="8467"/>
            <a:r>
              <a:rPr lang="en-US" sz="1333" b="1" spc="-3" dirty="0">
                <a:solidFill>
                  <a:srgbClr val="FFFFFF"/>
                </a:solidFill>
                <a:latin typeface="Calibri"/>
                <a:cs typeface="Calibri"/>
              </a:rPr>
              <a:t>Notifications/Reports/</a:t>
            </a:r>
            <a:r>
              <a:rPr lang="en-US" sz="1333" b="1" dirty="0">
                <a:solidFill>
                  <a:schemeClr val="bg1"/>
                </a:solidFill>
                <a:latin typeface="Calibri"/>
                <a:cs typeface="Calibri"/>
              </a:rPr>
              <a:t>Creation of New Metrics/New Programs</a:t>
            </a:r>
          </a:p>
          <a:p>
            <a:pPr marL="8467"/>
            <a:endParaRPr lang="en-US" sz="1333" b="1" dirty="0">
              <a:solidFill>
                <a:schemeClr val="bg1"/>
              </a:solidFill>
              <a:latin typeface="Calibri"/>
              <a:cs typeface="Calibri"/>
            </a:endParaRPr>
          </a:p>
          <a:p>
            <a:pPr marL="313282" lvl="1"/>
            <a:r>
              <a:rPr lang="en-US" sz="1267" b="1" dirty="0">
                <a:solidFill>
                  <a:schemeClr val="bg1"/>
                </a:solidFill>
                <a:latin typeface="Calibri"/>
                <a:cs typeface="Calibri"/>
              </a:rPr>
              <a:t>New Integration Work</a:t>
            </a:r>
          </a:p>
          <a:p>
            <a:pPr marL="541894" lvl="1" indent="-228611">
              <a:buFont typeface="Arial" panose="020B0604020202020204" pitchFamily="34" charset="0"/>
              <a:buChar char="•"/>
            </a:pPr>
            <a:r>
              <a:rPr lang="en-US" sz="1267" dirty="0">
                <a:solidFill>
                  <a:schemeClr val="bg1"/>
                </a:solidFill>
                <a:latin typeface="Calibri"/>
                <a:cs typeface="Calibri"/>
              </a:rPr>
              <a:t>ERP Platform will be started (sometime Q4’23)</a:t>
            </a:r>
          </a:p>
          <a:p>
            <a:pPr marL="846709" lvl="2" indent="-228611">
              <a:buFont typeface="Arial" panose="020B0604020202020204" pitchFamily="34" charset="0"/>
              <a:buChar char="•"/>
            </a:pPr>
            <a:r>
              <a:rPr lang="en-US" sz="1267" dirty="0">
                <a:solidFill>
                  <a:schemeClr val="bg1"/>
                </a:solidFill>
                <a:latin typeface="Calibri"/>
                <a:cs typeface="Calibri"/>
              </a:rPr>
              <a:t>Middleware package needed for communication with Epic</a:t>
            </a:r>
          </a:p>
          <a:p>
            <a:pPr marL="1151524" lvl="3" indent="-228611">
              <a:buFont typeface="Arial" panose="020B0604020202020204" pitchFamily="34" charset="0"/>
              <a:buChar char="•"/>
            </a:pPr>
            <a:r>
              <a:rPr lang="en-US" sz="1267" dirty="0">
                <a:solidFill>
                  <a:schemeClr val="bg1"/>
                </a:solidFill>
                <a:latin typeface="Calibri"/>
                <a:cs typeface="Calibri"/>
              </a:rPr>
              <a:t>BDE hookups to Middleware will need to be setup/tested/QA’d</a:t>
            </a:r>
          </a:p>
          <a:p>
            <a:pPr marL="541894" lvl="1" indent="-228611">
              <a:buFont typeface="Arial" panose="020B0604020202020204" pitchFamily="34" charset="0"/>
              <a:buChar char="•"/>
            </a:pPr>
            <a:r>
              <a:rPr lang="en-US" sz="1267" dirty="0">
                <a:solidFill>
                  <a:schemeClr val="bg1"/>
                </a:solidFill>
                <a:latin typeface="Calibri"/>
                <a:cs typeface="Calibri"/>
              </a:rPr>
              <a:t>More work with Ennabl for 2</a:t>
            </a:r>
            <a:r>
              <a:rPr lang="en-US" sz="1267" baseline="30000" dirty="0">
                <a:solidFill>
                  <a:schemeClr val="bg1"/>
                </a:solidFill>
                <a:latin typeface="Calibri"/>
                <a:cs typeface="Calibri"/>
              </a:rPr>
              <a:t>nd</a:t>
            </a:r>
            <a:r>
              <a:rPr lang="en-US" sz="1267" dirty="0">
                <a:solidFill>
                  <a:schemeClr val="bg1"/>
                </a:solidFill>
                <a:latin typeface="Calibri"/>
                <a:cs typeface="Calibri"/>
              </a:rPr>
              <a:t> half of 2022/early 2023</a:t>
            </a:r>
          </a:p>
          <a:p>
            <a:pPr marL="541894" lvl="1" indent="-228611">
              <a:buFont typeface="Arial" panose="020B0604020202020204" pitchFamily="34" charset="0"/>
              <a:buChar char="•"/>
            </a:pPr>
            <a:r>
              <a:rPr lang="en-US" sz="1267" dirty="0">
                <a:solidFill>
                  <a:schemeClr val="bg1"/>
                </a:solidFill>
                <a:latin typeface="Calibri"/>
                <a:cs typeface="Calibri"/>
              </a:rPr>
              <a:t>Exceptions Dashboard for Q4’22/Q1’23</a:t>
            </a:r>
          </a:p>
          <a:p>
            <a:pPr marL="846709" lvl="2" indent="-228611">
              <a:buFont typeface="Arial" panose="020B0604020202020204" pitchFamily="34" charset="0"/>
              <a:buChar char="•"/>
            </a:pPr>
            <a:r>
              <a:rPr lang="en-US" sz="1267" dirty="0">
                <a:solidFill>
                  <a:schemeClr val="bg1"/>
                </a:solidFill>
                <a:latin typeface="Calibri"/>
                <a:cs typeface="Calibri"/>
              </a:rPr>
              <a:t>Phase 2 and Phase 3 implementation items TBD</a:t>
            </a:r>
          </a:p>
          <a:p>
            <a:pPr marL="1151524" lvl="3" indent="-228611">
              <a:buFont typeface="Arial" panose="020B0604020202020204" pitchFamily="34" charset="0"/>
              <a:buChar char="•"/>
            </a:pPr>
            <a:r>
              <a:rPr lang="en-US" sz="1267" dirty="0">
                <a:solidFill>
                  <a:schemeClr val="bg1"/>
                </a:solidFill>
                <a:latin typeface="Calibri"/>
                <a:cs typeface="Calibri"/>
              </a:rPr>
              <a:t>Early Identified Work: Heffernan Network Integration</a:t>
            </a:r>
          </a:p>
          <a:p>
            <a:pPr marL="313282" lvl="1"/>
            <a:r>
              <a:rPr lang="en-US" sz="1267" b="1" dirty="0">
                <a:solidFill>
                  <a:schemeClr val="bg1"/>
                </a:solidFill>
                <a:latin typeface="Calibri"/>
                <a:cs typeface="Calibri"/>
              </a:rPr>
              <a:t>Additional Metrics in Tableau</a:t>
            </a:r>
          </a:p>
          <a:p>
            <a:pPr marL="541894" lvl="1" indent="-228611">
              <a:buFont typeface="Arial" panose="020B0604020202020204" pitchFamily="34" charset="0"/>
              <a:buChar char="•"/>
            </a:pPr>
            <a:r>
              <a:rPr lang="en-US" sz="1267" dirty="0">
                <a:solidFill>
                  <a:schemeClr val="bg1"/>
                </a:solidFill>
                <a:latin typeface="Calibri"/>
                <a:cs typeface="Calibri"/>
              </a:rPr>
              <a:t>To avoid being caught in Ennabl’s development cycle, most can be</a:t>
            </a:r>
          </a:p>
          <a:p>
            <a:pPr marL="922913" lvl="3"/>
            <a:r>
              <a:rPr lang="en-US" sz="1267" dirty="0">
                <a:solidFill>
                  <a:schemeClr val="bg1"/>
                </a:solidFill>
                <a:latin typeface="Calibri"/>
                <a:cs typeface="Calibri"/>
              </a:rPr>
              <a:t>designed in Tableau and with Ennabl for future UI inclusion. This is done to</a:t>
            </a:r>
          </a:p>
          <a:p>
            <a:pPr marL="922913" lvl="3"/>
            <a:r>
              <a:rPr lang="en-US" sz="1267" dirty="0">
                <a:solidFill>
                  <a:schemeClr val="bg1"/>
                </a:solidFill>
                <a:latin typeface="Calibri"/>
                <a:cs typeface="Calibri"/>
              </a:rPr>
              <a:t>create one unified platform across the firm.</a:t>
            </a:r>
          </a:p>
          <a:p>
            <a:pPr marL="846709" lvl="2" indent="-228611">
              <a:buFont typeface="Arial" panose="020B0604020202020204" pitchFamily="34" charset="0"/>
              <a:buChar char="•"/>
            </a:pPr>
            <a:r>
              <a:rPr lang="en-US" sz="1267" dirty="0">
                <a:solidFill>
                  <a:schemeClr val="bg1"/>
                </a:solidFill>
                <a:latin typeface="Calibri"/>
                <a:cs typeface="Calibri"/>
              </a:rPr>
              <a:t>Example: Cross-Sells by Account Manager or Revenue by Ultimate Carrier</a:t>
            </a:r>
          </a:p>
          <a:p>
            <a:pPr marL="541894" lvl="1" indent="-228611">
              <a:buFont typeface="Arial" panose="020B0604020202020204" pitchFamily="34" charset="0"/>
              <a:buChar char="•"/>
            </a:pPr>
            <a:r>
              <a:rPr lang="en-US" sz="1267" dirty="0">
                <a:solidFill>
                  <a:schemeClr val="bg1"/>
                </a:solidFill>
                <a:latin typeface="Calibri"/>
                <a:cs typeface="Calibri"/>
              </a:rPr>
              <a:t>Further Requests for KPIs (by Operations post initial rollout in August) also highly likely</a:t>
            </a:r>
          </a:p>
          <a:p>
            <a:pPr marL="1227728" lvl="4"/>
            <a:endParaRPr lang="en-US" sz="1267" dirty="0">
              <a:solidFill>
                <a:schemeClr val="bg1"/>
              </a:solidFill>
              <a:latin typeface="Calibri"/>
              <a:cs typeface="Calibri"/>
            </a:endParaRPr>
          </a:p>
          <a:p>
            <a:pPr>
              <a:spcBef>
                <a:spcPts val="13"/>
              </a:spcBef>
            </a:pPr>
            <a:endParaRPr lang="en-US" sz="1233" dirty="0">
              <a:latin typeface="Calibri"/>
              <a:cs typeface="Calibri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title"/>
          </p:nvPr>
        </p:nvSpPr>
        <p:spPr>
          <a:xfrm>
            <a:off x="1005470" y="908864"/>
            <a:ext cx="6157330" cy="562119"/>
          </a:xfrm>
          <a:prstGeom prst="rect">
            <a:avLst/>
          </a:prstGeom>
        </p:spPr>
        <p:txBody>
          <a:bodyPr vert="horz" wrap="square" lIns="0" tIns="8043" rIns="0" bIns="0" rtlCol="0" anchor="ctr">
            <a:spAutoFit/>
          </a:bodyPr>
          <a:lstStyle/>
          <a:p>
            <a:pPr marL="8467">
              <a:lnSpc>
                <a:spcPct val="100000"/>
              </a:lnSpc>
              <a:spcBef>
                <a:spcPts val="63"/>
              </a:spcBef>
            </a:pPr>
            <a:r>
              <a:rPr lang="en-US" sz="3600" b="1" spc="-7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Future State</a:t>
            </a:r>
            <a:endParaRPr spc="-3" dirty="0">
              <a:solidFill>
                <a:srgbClr val="FFFFFF"/>
              </a:solidFill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70932" y="2011347"/>
            <a:ext cx="130036" cy="2835487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8467">
              <a:lnSpc>
                <a:spcPts val="1017"/>
              </a:lnSpc>
            </a:pPr>
            <a:r>
              <a:rPr sz="1000" spc="43" dirty="0">
                <a:solidFill>
                  <a:srgbClr val="FFFFFF"/>
                </a:solidFill>
                <a:latin typeface="Calibri"/>
                <a:cs typeface="Calibri"/>
              </a:rPr>
              <a:t>Heffernan</a:t>
            </a:r>
            <a:r>
              <a:rPr sz="1000" spc="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43" dirty="0">
                <a:solidFill>
                  <a:srgbClr val="FFFFFF"/>
                </a:solidFill>
                <a:latin typeface="Calibri"/>
                <a:cs typeface="Calibri"/>
              </a:rPr>
              <a:t>Insurance</a:t>
            </a:r>
            <a:r>
              <a:rPr sz="1000" spc="103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40" dirty="0">
                <a:solidFill>
                  <a:srgbClr val="FFFFFF"/>
                </a:solidFill>
                <a:latin typeface="Calibri"/>
                <a:cs typeface="Calibri"/>
              </a:rPr>
              <a:t>Brokers</a:t>
            </a:r>
            <a:r>
              <a:rPr sz="1000" spc="103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|</a:t>
            </a:r>
            <a:r>
              <a:rPr sz="1000" spc="103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40" dirty="0">
                <a:solidFill>
                  <a:srgbClr val="FFFFFF"/>
                </a:solidFill>
                <a:latin typeface="Calibri"/>
                <a:cs typeface="Calibri"/>
              </a:rPr>
              <a:t>License</a:t>
            </a:r>
            <a:r>
              <a:rPr sz="1000" spc="103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43" dirty="0">
                <a:solidFill>
                  <a:srgbClr val="FFFFFF"/>
                </a:solidFill>
                <a:latin typeface="Calibri"/>
                <a:cs typeface="Calibri"/>
              </a:rPr>
              <a:t>#0564249</a:t>
            </a:r>
            <a:endParaRPr sz="1000" dirty="0">
              <a:latin typeface="Calibri"/>
              <a:cs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638464" y="0"/>
            <a:ext cx="95250" cy="6858000"/>
          </a:xfrm>
          <a:custGeom>
            <a:avLst/>
            <a:gdLst/>
            <a:ahLst/>
            <a:cxnLst/>
            <a:rect l="l" t="t" r="r" b="b"/>
            <a:pathLst>
              <a:path w="142875" h="10287000">
                <a:moveTo>
                  <a:pt x="0" y="0"/>
                </a:moveTo>
                <a:lnTo>
                  <a:pt x="142874" y="0"/>
                </a:lnTo>
                <a:lnTo>
                  <a:pt x="14287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5E9D41"/>
          </a:solidFill>
        </p:spPr>
        <p:txBody>
          <a:bodyPr wrap="square" lIns="0" tIns="0" rIns="0" bIns="0" rtlCol="0"/>
          <a:lstStyle/>
          <a:p>
            <a:endParaRPr sz="12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9600" y="6172200"/>
            <a:ext cx="1078994" cy="354166"/>
          </a:xfrm>
          <a:prstGeom prst="rect">
            <a:avLst/>
          </a:prstGeom>
        </p:spPr>
      </p:pic>
      <p:pic>
        <p:nvPicPr>
          <p:cNvPr id="14" name="object 5">
            <a:extLst>
              <a:ext uri="{FF2B5EF4-FFF2-40B4-BE49-F238E27FC236}">
                <a16:creationId xmlns:a16="http://schemas.microsoft.com/office/drawing/2014/main" id="{797AA7AE-946F-EDFB-298D-9FAFC05F6088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236912" y="8003"/>
            <a:ext cx="3940963" cy="5880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575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30320</TotalTime>
  <Words>209</Words>
  <Application>Microsoft Office PowerPoint</Application>
  <PresentationFormat>Widescreen</PresentationFormat>
  <Paragraphs>29</Paragraphs>
  <Slides>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Data Processes Applied/Epic (cont.)</vt:lpstr>
      <vt:lpstr>Data Processes Applied/Epic (cont.)</vt:lpstr>
      <vt:lpstr>Data Processes Applied/Epic (cont.)</vt:lpstr>
      <vt:lpstr>Future State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Processes Applied/Epic (cont.)</dc:title>
  <dc:creator>Alexander Paras</dc:creator>
  <cp:lastModifiedBy>Alexander Paras</cp:lastModifiedBy>
  <cp:revision>1</cp:revision>
  <dcterms:created xsi:type="dcterms:W3CDTF">2022-11-08T21:40:12Z</dcterms:created>
  <dcterms:modified xsi:type="dcterms:W3CDTF">2022-11-29T23:00:21Z</dcterms:modified>
</cp:coreProperties>
</file>